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9" r:id="rId3"/>
    <p:sldId id="260" r:id="rId4"/>
    <p:sldId id="258" r:id="rId5"/>
    <p:sldId id="264" r:id="rId6"/>
    <p:sldId id="257" r:id="rId7"/>
    <p:sldId id="261" r:id="rId8"/>
    <p:sldId id="262" r:id="rId9"/>
    <p:sldId id="263" r:id="rId10"/>
    <p:sldId id="334" r:id="rId11"/>
    <p:sldId id="266" r:id="rId12"/>
    <p:sldId id="267" r:id="rId13"/>
    <p:sldId id="268" r:id="rId14"/>
    <p:sldId id="269" r:id="rId15"/>
    <p:sldId id="343" r:id="rId16"/>
    <p:sldId id="270" r:id="rId17"/>
    <p:sldId id="34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41" r:id="rId27"/>
    <p:sldId id="279" r:id="rId28"/>
    <p:sldId id="280" r:id="rId29"/>
    <p:sldId id="336" r:id="rId30"/>
    <p:sldId id="282" r:id="rId31"/>
    <p:sldId id="283" r:id="rId32"/>
    <p:sldId id="286" r:id="rId33"/>
    <p:sldId id="335" r:id="rId34"/>
    <p:sldId id="337" r:id="rId35"/>
    <p:sldId id="284" r:id="rId36"/>
    <p:sldId id="287" r:id="rId37"/>
    <p:sldId id="339" r:id="rId38"/>
    <p:sldId id="288" r:id="rId39"/>
    <p:sldId id="290" r:id="rId40"/>
    <p:sldId id="291" r:id="rId41"/>
    <p:sldId id="292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44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4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7" autoAdjust="0"/>
    <p:restoredTop sz="80144" autoAdjust="0"/>
  </p:normalViewPr>
  <p:slideViewPr>
    <p:cSldViewPr snapToGrid="0" snapToObjects="1">
      <p:cViewPr>
        <p:scale>
          <a:sx n="95" d="100"/>
          <a:sy n="95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7260A-2B71-F84F-90F3-94867CC6A22D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12D27-48EF-8E46-BAFB-C9918DC2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these cars going about their business close to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plex</a:t>
            </a:r>
            <a:r>
              <a:rPr lang="en-US" dirty="0" smtClean="0"/>
              <a:t> in</a:t>
            </a:r>
            <a:r>
              <a:rPr lang="en-US" baseline="0" dirty="0" smtClean="0"/>
              <a:t> the bay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12D27-48EF-8E46-BAFB-C9918DC298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5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4408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4408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Minority</a:t>
            </a:r>
            <a:r>
              <a:rPr lang="en-US" baseline="0" dirty="0" smtClean="0"/>
              <a:t>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12D27-48EF-8E46-BAFB-C9918DC298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6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will be a project and 2 in class assignments for each of these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12D27-48EF-8E46-BAFB-C9918DC298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9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L1D2 = </a:t>
            </a:r>
          </a:p>
          <a:p>
            <a:endParaRPr lang="en-US" dirty="0" smtClean="0"/>
          </a:p>
          <a:p>
            <a:r>
              <a:rPr lang="en-US" dirty="0" smtClean="0"/>
              <a:t>python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demos.py</a:t>
            </a:r>
            <a:endParaRPr lang="en-US" baseline="0" dirty="0" smtClean="0"/>
          </a:p>
          <a:p>
            <a:endParaRPr lang="en-US" baseline="0" dirty="0" smtClean="0"/>
          </a:p>
          <a:p>
            <a:pPr marL="158265" indent="-158265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Select Lecture 1  select demo 2</a:t>
            </a:r>
          </a:p>
          <a:p>
            <a:pPr marL="158265" indent="-158265">
              <a:buFont typeface="Wingdings" charset="0"/>
              <a:buChar char="à"/>
            </a:pPr>
            <a:endParaRPr lang="en-US" baseline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3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comes back on exams</a:t>
            </a:r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show tree</a:t>
            </a:r>
          </a:p>
          <a:p>
            <a:r>
              <a:rPr lang="en-US" dirty="0" smtClean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0976">
              <a:defRPr/>
            </a:pPr>
            <a:fld id="{FD549D34-9FA6-44AF-8862-E060EE74E80B}" type="slidenum">
              <a:rPr lang="en-US" smtClean="0"/>
              <a:pPr defTabSz="890976">
                <a:defRPr/>
              </a:pPr>
              <a:t>71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00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3172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1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3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2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8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4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2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5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5AA94-E6E8-934A-8CA7-37261C2DA3AE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66334-2DF7-E64B-B7C1-09A221F96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Condensed Demi Bold"/>
          <a:ea typeface="+mj-ea"/>
          <a:cs typeface="Avenir Next Condensed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gendrot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e@rutumulkar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7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northeastern/fall2016/cs5100/home" TargetMode="External"/><Relationship Id="rId3" Type="http://schemas.openxmlformats.org/officeDocument/2006/relationships/hyperlink" Target="https://gradescope.com/courses/370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Foundations of Artificial Intelligence</a:t>
            </a:r>
            <a:br>
              <a:rPr lang="en-US" dirty="0" smtClean="0"/>
            </a:br>
            <a:r>
              <a:rPr lang="en-US" dirty="0" smtClean="0"/>
              <a:t>Fall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Introduction</a:t>
            </a:r>
          </a:p>
          <a:p>
            <a:r>
              <a:rPr lang="en-US" dirty="0" smtClean="0"/>
              <a:t>Sept 8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5987647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Some images </a:t>
            </a:r>
            <a:r>
              <a:rPr lang="en-US" dirty="0"/>
              <a:t>and slides are used </a:t>
            </a:r>
            <a:r>
              <a:rPr lang="en-US" dirty="0" smtClean="0"/>
              <a:t>from CS188 </a:t>
            </a:r>
            <a:r>
              <a:rPr lang="en-US" dirty="0"/>
              <a:t>UC </a:t>
            </a:r>
            <a:r>
              <a:rPr lang="en-US" dirty="0" smtClean="0"/>
              <a:t>Berkeley, with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3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89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in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Groundbreaking progress in the field of AI</a:t>
            </a:r>
          </a:p>
          <a:p>
            <a:r>
              <a:rPr lang="en-US" dirty="0" smtClean="0"/>
              <a:t>We are now seeing things that we saw in movies not too long ago</a:t>
            </a:r>
          </a:p>
        </p:txBody>
      </p:sp>
    </p:spTree>
    <p:extLst>
      <p:ext uri="{BB962C8B-B14F-4D97-AF65-F5344CB8AC3E}">
        <p14:creationId xmlns:p14="http://schemas.microsoft.com/office/powerpoint/2010/main" val="20081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600" dirty="0" smtClean="0"/>
              <a:t>Tesla, Google</a:t>
            </a:r>
          </a:p>
          <a:p>
            <a:endParaRPr lang="en-US" sz="6600" dirty="0"/>
          </a:p>
          <a:p>
            <a:r>
              <a:rPr lang="en-US" sz="6600" dirty="0" smtClean="0"/>
              <a:t>Vision</a:t>
            </a:r>
            <a:endParaRPr lang="en-US" sz="6600" dirty="0"/>
          </a:p>
        </p:txBody>
      </p:sp>
      <p:pic>
        <p:nvPicPr>
          <p:cNvPr id="4" name="Picture 3" descr="Screen Shot 2016-07-22 at 12.2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394"/>
            <a:ext cx="9144000" cy="7194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079" y="5921101"/>
            <a:ext cx="4308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Self Driving Cars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3652" y="179677"/>
            <a:ext cx="3584603" cy="59188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pic>
        <p:nvPicPr>
          <p:cNvPr id="5" name="Picture 4" descr="gestu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1"/>
          </a:xfrm>
          <a:prstGeom prst="rect">
            <a:avLst/>
          </a:prstGeom>
        </p:spPr>
      </p:pic>
      <p:pic>
        <p:nvPicPr>
          <p:cNvPr id="7" name="Picture 6" descr="banner_chalear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4" y="4572001"/>
            <a:ext cx="8819071" cy="1642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173" y="6211669"/>
            <a:ext cx="881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Gaming – Xbox </a:t>
            </a:r>
            <a:r>
              <a:rPr lang="en-US" dirty="0" err="1" smtClean="0"/>
              <a:t>Kinect</a:t>
            </a:r>
            <a:r>
              <a:rPr lang="en-US" dirty="0" smtClean="0"/>
              <a:t>, Nintendo Wii, Sony </a:t>
            </a:r>
            <a:r>
              <a:rPr lang="en-US" dirty="0" err="1" smtClean="0"/>
              <a:t>Playstation</a:t>
            </a:r>
            <a:r>
              <a:rPr lang="en-US" dirty="0" smtClean="0"/>
              <a:t>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0777" y="0"/>
            <a:ext cx="5817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Gesture Recognition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6174" y="3747611"/>
            <a:ext cx="3133559" cy="59188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Advertisement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4737"/>
            <a:ext cx="8229600" cy="51142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sz="7400" dirty="0"/>
          </a:p>
          <a:p>
            <a:pPr marL="0" indent="0">
              <a:buNone/>
            </a:pPr>
            <a:r>
              <a:rPr lang="en-US" sz="7400" dirty="0" smtClean="0"/>
              <a:t>Movie: Minority Report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29425" y="5519637"/>
            <a:ext cx="3584603" cy="106831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Natural Language Processing, Machine Learning</a:t>
            </a:r>
            <a:endParaRPr lang="en-US" dirty="0"/>
          </a:p>
        </p:txBody>
      </p:sp>
      <p:pic>
        <p:nvPicPr>
          <p:cNvPr id="7" name="Minority Rep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988" y="1527175"/>
            <a:ext cx="9144001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0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Advertisement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Tom Cruise’s name is “John </a:t>
            </a:r>
            <a:r>
              <a:rPr lang="en-US" dirty="0" err="1" smtClean="0"/>
              <a:t>Anderton</a:t>
            </a:r>
            <a:r>
              <a:rPr lang="en-US" dirty="0" smtClean="0"/>
              <a:t>” and notice how the vision for personalized advertisement was when the movie was </a:t>
            </a:r>
            <a:r>
              <a:rPr lang="en-US" dirty="0" smtClean="0"/>
              <a:t>released (2002)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Movie: Minority Report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29425" y="5519637"/>
            <a:ext cx="3584603" cy="106831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Natural Language Processing,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3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29425" y="5519637"/>
            <a:ext cx="3584603" cy="106831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Natural Language Processing, Machine Learning, Computer Vision</a:t>
            </a:r>
            <a:endParaRPr lang="en-US" dirty="0"/>
          </a:p>
        </p:txBody>
      </p:sp>
      <p:pic>
        <p:nvPicPr>
          <p:cNvPr id="5" name="Picture 4" descr="Screen Shot 2016-07-22 at 12.2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4" y="1250483"/>
            <a:ext cx="3850567" cy="1572265"/>
          </a:xfrm>
          <a:prstGeom prst="rect">
            <a:avLst/>
          </a:prstGeom>
        </p:spPr>
      </p:pic>
      <p:pic>
        <p:nvPicPr>
          <p:cNvPr id="6" name="Picture 5" descr="Screen Shot 2016-07-22 at 12.2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5" y="1226743"/>
            <a:ext cx="2434690" cy="4887549"/>
          </a:xfrm>
          <a:prstGeom prst="rect">
            <a:avLst/>
          </a:prstGeom>
        </p:spPr>
      </p:pic>
      <p:pic>
        <p:nvPicPr>
          <p:cNvPr id="7" name="Picture 6" descr="Screen Shot 2016-07-22 at 12.31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55" y="1250483"/>
            <a:ext cx="2548389" cy="48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within your Ear</a:t>
            </a:r>
            <a:endParaRPr lang="en-US" dirty="0"/>
          </a:p>
        </p:txBody>
      </p:sp>
      <p:pic>
        <p:nvPicPr>
          <p:cNvPr id="4" name="Content Placeholder 3" descr="waverly lab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" r="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825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photos</a:t>
            </a:r>
          </a:p>
        </p:txBody>
      </p:sp>
      <p:pic>
        <p:nvPicPr>
          <p:cNvPr id="4" name="Picture 3" descr="size-500x50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01" y="1412790"/>
            <a:ext cx="4467400" cy="2707244"/>
          </a:xfrm>
          <a:prstGeom prst="rect">
            <a:avLst/>
          </a:prstGeom>
        </p:spPr>
      </p:pic>
      <p:pic>
        <p:nvPicPr>
          <p:cNvPr id="5" name="Picture 4" descr="picasa-unnamedpeople-300x2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1441"/>
            <a:ext cx="5117012" cy="378658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86398" y="5592005"/>
            <a:ext cx="3584603" cy="1068316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Assistants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286398" y="2718272"/>
            <a:ext cx="3584603" cy="713357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Natural Language Processing</a:t>
            </a:r>
            <a:endParaRPr lang="en-US" dirty="0"/>
          </a:p>
        </p:txBody>
      </p:sp>
      <p:pic>
        <p:nvPicPr>
          <p:cNvPr id="8" name="Picture 7" descr="sir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7591"/>
            <a:ext cx="3600537" cy="2025974"/>
          </a:xfrm>
          <a:prstGeom prst="rect">
            <a:avLst/>
          </a:prstGeom>
        </p:spPr>
      </p:pic>
      <p:pic>
        <p:nvPicPr>
          <p:cNvPr id="9" name="Picture 8" descr="amazon-echo-with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04" y="3588909"/>
            <a:ext cx="4213689" cy="3071411"/>
          </a:xfrm>
          <a:prstGeom prst="rect">
            <a:avLst/>
          </a:prstGeom>
        </p:spPr>
      </p:pic>
      <p:pic>
        <p:nvPicPr>
          <p:cNvPr id="10" name="Picture 9" descr="cortana-windows-phone-theverge-5_1020-800x5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" y="3431629"/>
            <a:ext cx="4652862" cy="32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Instruction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7" y="1600200"/>
            <a:ext cx="8229600" cy="4525963"/>
          </a:xfrm>
        </p:spPr>
        <p:txBody>
          <a:bodyPr/>
          <a:lstStyle/>
          <a:p>
            <a:r>
              <a:rPr lang="en-US" dirty="0" smtClean="0"/>
              <a:t>Professor: </a:t>
            </a:r>
          </a:p>
          <a:p>
            <a:pPr lvl="1"/>
            <a:r>
              <a:rPr lang="en-US" dirty="0" smtClean="0"/>
              <a:t>Dr. Rutu Mulkar-Mehta</a:t>
            </a:r>
          </a:p>
          <a:p>
            <a:pPr lvl="1"/>
            <a:r>
              <a:rPr lang="en-US" dirty="0" smtClean="0">
                <a:hlinkClick r:id="rId2"/>
              </a:rPr>
              <a:t>me</a:t>
            </a:r>
            <a:r>
              <a:rPr lang="en-US" dirty="0" smtClean="0">
                <a:hlinkClick r:id="rId2"/>
              </a:rPr>
              <a:t>@rutumulkar.com</a:t>
            </a:r>
            <a:endParaRPr lang="en-US" dirty="0" smtClean="0"/>
          </a:p>
          <a:p>
            <a:pPr lvl="1"/>
            <a:r>
              <a:rPr lang="en-US" dirty="0" smtClean="0"/>
              <a:t>Office </a:t>
            </a:r>
            <a:r>
              <a:rPr lang="en-US" dirty="0" err="1" smtClean="0"/>
              <a:t>hrs</a:t>
            </a:r>
            <a:r>
              <a:rPr lang="en-US" dirty="0" smtClean="0"/>
              <a:t>: by appointment</a:t>
            </a:r>
          </a:p>
          <a:p>
            <a:r>
              <a:rPr lang="en-US" dirty="0" smtClean="0"/>
              <a:t>TA: </a:t>
            </a:r>
          </a:p>
          <a:p>
            <a:pPr lvl="1"/>
            <a:r>
              <a:rPr lang="en-US" dirty="0" smtClean="0"/>
              <a:t>Luc </a:t>
            </a:r>
            <a:r>
              <a:rPr lang="en-US" dirty="0" err="1" smtClean="0"/>
              <a:t>Gendrot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lgendrot@</a:t>
            </a:r>
            <a:r>
              <a:rPr lang="en-US" dirty="0" smtClean="0">
                <a:hlinkClick r:id="rId3"/>
              </a:rPr>
              <a:t>gmail.com</a:t>
            </a:r>
            <a:endParaRPr lang="en-US" dirty="0" smtClean="0"/>
          </a:p>
          <a:p>
            <a:pPr lvl="1"/>
            <a:r>
              <a:rPr lang="en-US" dirty="0" smtClean="0"/>
              <a:t>Office </a:t>
            </a:r>
            <a:r>
              <a:rPr lang="en-US" dirty="0" err="1" smtClean="0"/>
              <a:t>hrs</a:t>
            </a:r>
            <a:r>
              <a:rPr lang="en-US" dirty="0" smtClean="0"/>
              <a:t>: by appointment</a:t>
            </a:r>
          </a:p>
          <a:p>
            <a:endParaRPr lang="en-US" dirty="0"/>
          </a:p>
        </p:txBody>
      </p:sp>
      <p:pic>
        <p:nvPicPr>
          <p:cNvPr id="4" name="Picture 3" descr="rut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r="13380" b="12606"/>
          <a:stretch/>
        </p:blipFill>
        <p:spPr>
          <a:xfrm>
            <a:off x="6905859" y="1417638"/>
            <a:ext cx="1489944" cy="2088999"/>
          </a:xfrm>
          <a:prstGeom prst="rect">
            <a:avLst/>
          </a:prstGeom>
        </p:spPr>
      </p:pic>
      <p:pic>
        <p:nvPicPr>
          <p:cNvPr id="5" name="Picture 4" descr="562544_10151062733704358_1854197830_n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1" b="51594"/>
          <a:stretch/>
        </p:blipFill>
        <p:spPr>
          <a:xfrm>
            <a:off x="6905860" y="3920172"/>
            <a:ext cx="1489943" cy="18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 descr="watson_on_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102197" y="5946963"/>
            <a:ext cx="3584603" cy="713357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Natural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3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</a:t>
            </a:r>
            <a:endParaRPr lang="en-US" dirty="0"/>
          </a:p>
        </p:txBody>
      </p:sp>
      <p:pic>
        <p:nvPicPr>
          <p:cNvPr id="4" name="Picture 3" descr="objec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4"/>
          <a:stretch/>
        </p:blipFill>
        <p:spPr>
          <a:xfrm>
            <a:off x="0" y="1238162"/>
            <a:ext cx="9114250" cy="561983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86398" y="5948815"/>
            <a:ext cx="3584603" cy="713357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4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</a:t>
            </a:r>
            <a:r>
              <a:rPr lang="en-US" dirty="0" smtClean="0"/>
              <a:t>cleaning </a:t>
            </a:r>
            <a:r>
              <a:rPr lang="en-US" dirty="0"/>
              <a:t>(Roomba) </a:t>
            </a:r>
          </a:p>
        </p:txBody>
      </p:sp>
      <p:pic>
        <p:nvPicPr>
          <p:cNvPr id="4" name="Picture 3" descr="iRobot-Roomba-carefully-mo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243"/>
            <a:ext cx="9144000" cy="531175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03412" y="5936467"/>
            <a:ext cx="4760348" cy="518618"/>
          </a:xfrm>
          <a:prstGeom prst="roundRect">
            <a:avLst/>
          </a:prstGeom>
          <a:solidFill>
            <a:srgbClr val="2CA5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Research Area: </a:t>
            </a:r>
            <a:r>
              <a:rPr lang="en-US" dirty="0" smtClean="0"/>
              <a:t>Robotics,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Fraud Detection</a:t>
            </a:r>
          </a:p>
          <a:p>
            <a:r>
              <a:rPr lang="en-US" dirty="0" smtClean="0"/>
              <a:t>Email classification (spam, or not spam)</a:t>
            </a:r>
          </a:p>
          <a:p>
            <a:r>
              <a:rPr lang="en-US" dirty="0" smtClean="0"/>
              <a:t>Recommendation Systems</a:t>
            </a:r>
          </a:p>
          <a:p>
            <a:r>
              <a:rPr lang="en-US" dirty="0" smtClean="0"/>
              <a:t>Medical Diagnosis</a:t>
            </a:r>
          </a:p>
          <a:p>
            <a:r>
              <a:rPr lang="en-US" dirty="0" smtClean="0"/>
              <a:t>Airline routing and coordination</a:t>
            </a:r>
          </a:p>
          <a:p>
            <a:r>
              <a:rPr lang="en-US" dirty="0" smtClean="0"/>
              <a:t>Housing Market</a:t>
            </a:r>
          </a:p>
          <a:p>
            <a:r>
              <a:rPr lang="en-US" dirty="0" smtClean="0"/>
              <a:t>ETF management</a:t>
            </a:r>
          </a:p>
        </p:txBody>
      </p:sp>
    </p:spTree>
    <p:extLst>
      <p:ext uri="{BB962C8B-B14F-4D97-AF65-F5344CB8AC3E}">
        <p14:creationId xmlns:p14="http://schemas.microsoft.com/office/powerpoint/2010/main" val="122142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Subfields of 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Speech Technologies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Game Playing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2CA5BA"/>
                </a:solidFill>
              </a:rPr>
              <a:t>Part 1:Search and Plans</a:t>
            </a:r>
          </a:p>
          <a:p>
            <a:pPr lvl="1"/>
            <a:r>
              <a:rPr lang="en-US" dirty="0" smtClean="0"/>
              <a:t>Agents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Constraint Satisfaction</a:t>
            </a:r>
          </a:p>
          <a:p>
            <a:pPr lvl="1"/>
            <a:r>
              <a:rPr lang="en-US" dirty="0" smtClean="0"/>
              <a:t>Adversarial and Uncertain search</a:t>
            </a:r>
          </a:p>
          <a:p>
            <a:r>
              <a:rPr lang="en-US" dirty="0" smtClean="0">
                <a:solidFill>
                  <a:srgbClr val="2CA5BA"/>
                </a:solidFill>
              </a:rPr>
              <a:t>Part 2: Learning</a:t>
            </a:r>
          </a:p>
          <a:p>
            <a:pPr lvl="1"/>
            <a:r>
              <a:rPr lang="en-US" dirty="0" smtClean="0"/>
              <a:t>Probabilities</a:t>
            </a:r>
          </a:p>
          <a:p>
            <a:pPr lvl="1"/>
            <a:r>
              <a:rPr lang="en-US" dirty="0" smtClean="0"/>
              <a:t>Supervised  Machine Learning</a:t>
            </a:r>
          </a:p>
          <a:p>
            <a:pPr lvl="1"/>
            <a:r>
              <a:rPr lang="en-US" dirty="0" smtClean="0"/>
              <a:t>Unsupervised Machine Learning</a:t>
            </a:r>
          </a:p>
          <a:p>
            <a:r>
              <a:rPr lang="en-US" dirty="0" smtClean="0">
                <a:solidFill>
                  <a:srgbClr val="2CA5BA"/>
                </a:solidFill>
              </a:rPr>
              <a:t>Part 3: Logic and Reasoning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Knowledge Representation</a:t>
            </a:r>
          </a:p>
          <a:p>
            <a:pPr lvl="1"/>
            <a:r>
              <a:rPr lang="en-US" dirty="0" smtClean="0"/>
              <a:t>Reasoning</a:t>
            </a:r>
          </a:p>
        </p:txBody>
      </p:sp>
    </p:spTree>
    <p:extLst>
      <p:ext uri="{BB962C8B-B14F-4D97-AF65-F5344CB8AC3E}">
        <p14:creationId xmlns:p14="http://schemas.microsoft.com/office/powerpoint/2010/main" val="131954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15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Agent?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Agent is anything that can be viewed as</a:t>
            </a:r>
          </a:p>
          <a:p>
            <a:pPr lvl="1"/>
            <a:r>
              <a:rPr lang="en-US" dirty="0" smtClean="0"/>
              <a:t>perceiving its environment through sensors </a:t>
            </a:r>
          </a:p>
          <a:p>
            <a:pPr lvl="1"/>
            <a:r>
              <a:rPr lang="en-US" dirty="0" smtClean="0"/>
              <a:t>acting upon the environment through actuators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3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4" name="AutoShape 7"/>
          <p:cNvSpPr>
            <a:spLocks/>
          </p:cNvSpPr>
          <p:nvPr/>
        </p:nvSpPr>
        <p:spPr bwMode="auto">
          <a:xfrm>
            <a:off x="2203804" y="2365120"/>
            <a:ext cx="2155031" cy="1746251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rot="10800000" flipH="1">
            <a:off x="3319417" y="2994817"/>
            <a:ext cx="0" cy="708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lg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Rectangle 9"/>
          <p:cNvSpPr>
            <a:spLocks/>
          </p:cNvSpPr>
          <p:nvPr/>
        </p:nvSpPr>
        <p:spPr bwMode="auto">
          <a:xfrm>
            <a:off x="2280004" y="2400046"/>
            <a:ext cx="79057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3071767" y="3096415"/>
            <a:ext cx="476250" cy="431800"/>
            <a:chOff x="0" y="0"/>
            <a:chExt cx="400" cy="272"/>
          </a:xfrm>
        </p:grpSpPr>
        <p:sp>
          <p:nvSpPr>
            <p:cNvPr id="8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743155" y="2631824"/>
            <a:ext cx="1104900" cy="1412876"/>
            <a:chOff x="0" y="-6"/>
            <a:chExt cx="928" cy="890"/>
          </a:xfrm>
        </p:grpSpPr>
        <p:sp>
          <p:nvSpPr>
            <p:cNvPr id="11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12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13" name="AutoShape 16"/>
          <p:cNvSpPr>
            <a:spLocks/>
          </p:cNvSpPr>
          <p:nvPr/>
        </p:nvSpPr>
        <p:spPr bwMode="auto">
          <a:xfrm>
            <a:off x="5374436" y="2357186"/>
            <a:ext cx="1428750" cy="1739900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Rectangle 17"/>
          <p:cNvSpPr>
            <a:spLocks/>
          </p:cNvSpPr>
          <p:nvPr/>
        </p:nvSpPr>
        <p:spPr bwMode="auto">
          <a:xfrm>
            <a:off x="5276805" y="2441324"/>
            <a:ext cx="161925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0800000" flipH="1">
            <a:off x="3890918" y="2863598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lg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H="1">
            <a:off x="3983786" y="3863723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lg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Rectangle 20"/>
          <p:cNvSpPr>
            <a:spLocks/>
          </p:cNvSpPr>
          <p:nvPr/>
        </p:nvSpPr>
        <p:spPr bwMode="auto">
          <a:xfrm>
            <a:off x="4390981" y="2877886"/>
            <a:ext cx="94297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18" name="Rectangle 21"/>
          <p:cNvSpPr>
            <a:spLocks/>
          </p:cNvSpPr>
          <p:nvPr/>
        </p:nvSpPr>
        <p:spPr bwMode="auto">
          <a:xfrm>
            <a:off x="4457656" y="3863723"/>
            <a:ext cx="809625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97227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</a:t>
            </a:r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704" y="2120716"/>
            <a:ext cx="4421096" cy="304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Artificial Intelligence</a:t>
            </a:r>
          </a:p>
          <a:p>
            <a:pPr marL="0" indent="0">
              <a:buNone/>
            </a:pPr>
            <a:r>
              <a:rPr lang="en-US" dirty="0" smtClean="0"/>
              <a:t>A Modern Approach</a:t>
            </a:r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Edition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Stuart Russell and Peter </a:t>
            </a:r>
            <a:r>
              <a:rPr lang="en-US" dirty="0" err="1" smtClean="0"/>
              <a:t>Norvig</a:t>
            </a:r>
            <a:endParaRPr lang="en-US" dirty="0"/>
          </a:p>
        </p:txBody>
      </p:sp>
      <p:pic>
        <p:nvPicPr>
          <p:cNvPr id="4" name="Picture 3" descr="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71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6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Examples: iRobot Roomba</a:t>
            </a:r>
            <a:endParaRPr lang="en-US" dirty="0"/>
          </a:p>
        </p:txBody>
      </p:sp>
      <p:sp>
        <p:nvSpPr>
          <p:cNvPr id="4" name="AutoShape 7"/>
          <p:cNvSpPr>
            <a:spLocks/>
          </p:cNvSpPr>
          <p:nvPr/>
        </p:nvSpPr>
        <p:spPr bwMode="auto">
          <a:xfrm>
            <a:off x="2011881" y="1569485"/>
            <a:ext cx="2155031" cy="1746251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rot="10800000" flipH="1">
            <a:off x="3127494" y="2199182"/>
            <a:ext cx="0" cy="708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Rectangle 9"/>
          <p:cNvSpPr>
            <a:spLocks/>
          </p:cNvSpPr>
          <p:nvPr/>
        </p:nvSpPr>
        <p:spPr bwMode="auto">
          <a:xfrm>
            <a:off x="2088081" y="1604411"/>
            <a:ext cx="79057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879844" y="2300780"/>
            <a:ext cx="476250" cy="431800"/>
            <a:chOff x="0" y="0"/>
            <a:chExt cx="400" cy="272"/>
          </a:xfrm>
        </p:grpSpPr>
        <p:sp>
          <p:nvSpPr>
            <p:cNvPr id="8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551232" y="1836189"/>
            <a:ext cx="1104900" cy="1412876"/>
            <a:chOff x="0" y="-6"/>
            <a:chExt cx="928" cy="890"/>
          </a:xfrm>
        </p:grpSpPr>
        <p:sp>
          <p:nvSpPr>
            <p:cNvPr id="11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12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13" name="AutoShape 16"/>
          <p:cNvSpPr>
            <a:spLocks/>
          </p:cNvSpPr>
          <p:nvPr/>
        </p:nvSpPr>
        <p:spPr bwMode="auto">
          <a:xfrm>
            <a:off x="5182513" y="1561551"/>
            <a:ext cx="1428750" cy="1739900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Rectangle 17"/>
          <p:cNvSpPr>
            <a:spLocks/>
          </p:cNvSpPr>
          <p:nvPr/>
        </p:nvSpPr>
        <p:spPr bwMode="auto">
          <a:xfrm>
            <a:off x="5084882" y="1645689"/>
            <a:ext cx="161925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0800000" flipH="1">
            <a:off x="3698995" y="2067963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H="1">
            <a:off x="3791863" y="3068088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Rectangle 20"/>
          <p:cNvSpPr>
            <a:spLocks/>
          </p:cNvSpPr>
          <p:nvPr/>
        </p:nvSpPr>
        <p:spPr bwMode="auto">
          <a:xfrm>
            <a:off x="4199058" y="2082251"/>
            <a:ext cx="94297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18" name="Rectangle 21"/>
          <p:cNvSpPr>
            <a:spLocks/>
          </p:cNvSpPr>
          <p:nvPr/>
        </p:nvSpPr>
        <p:spPr bwMode="auto">
          <a:xfrm>
            <a:off x="4265733" y="3068088"/>
            <a:ext cx="809625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  <p:pic>
        <p:nvPicPr>
          <p:cNvPr id="19" name="Picture 18" descr="iRobot-Roomba-3Stage-Cleanin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9519" b="3097"/>
          <a:stretch/>
        </p:blipFill>
        <p:spPr>
          <a:xfrm>
            <a:off x="1992181" y="3652561"/>
            <a:ext cx="1663951" cy="1127670"/>
          </a:xfrm>
          <a:prstGeom prst="rect">
            <a:avLst/>
          </a:prstGeom>
        </p:spPr>
      </p:pic>
      <p:pic>
        <p:nvPicPr>
          <p:cNvPr id="20" name="Picture 19" descr="modern-living-ro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6" y="3535761"/>
            <a:ext cx="4656032" cy="30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Examples</a:t>
            </a:r>
            <a:endParaRPr lang="en-US" dirty="0"/>
          </a:p>
        </p:txBody>
      </p:sp>
      <p:pic>
        <p:nvPicPr>
          <p:cNvPr id="4" name="Picture 3" descr="deep-blu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70" y="3753638"/>
            <a:ext cx="2434389" cy="2434389"/>
          </a:xfrm>
          <a:prstGeom prst="rect">
            <a:avLst/>
          </a:prstGeom>
        </p:spPr>
      </p:pic>
      <p:sp>
        <p:nvSpPr>
          <p:cNvPr id="34" name="AutoShape 7"/>
          <p:cNvSpPr>
            <a:spLocks/>
          </p:cNvSpPr>
          <p:nvPr/>
        </p:nvSpPr>
        <p:spPr bwMode="auto">
          <a:xfrm>
            <a:off x="2140700" y="1848635"/>
            <a:ext cx="2155031" cy="1746251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 rot="10800000" flipH="1">
            <a:off x="3256313" y="2478332"/>
            <a:ext cx="0" cy="708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6" name="Rectangle 9"/>
          <p:cNvSpPr>
            <a:spLocks/>
          </p:cNvSpPr>
          <p:nvPr/>
        </p:nvSpPr>
        <p:spPr bwMode="auto">
          <a:xfrm>
            <a:off x="2216900" y="1883561"/>
            <a:ext cx="79057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37" name="Group 10"/>
          <p:cNvGrpSpPr>
            <a:grpSpLocks/>
          </p:cNvGrpSpPr>
          <p:nvPr/>
        </p:nvGrpSpPr>
        <p:grpSpPr bwMode="auto">
          <a:xfrm>
            <a:off x="3008663" y="2579930"/>
            <a:ext cx="476250" cy="431800"/>
            <a:chOff x="0" y="0"/>
            <a:chExt cx="400" cy="272"/>
          </a:xfrm>
        </p:grpSpPr>
        <p:sp>
          <p:nvSpPr>
            <p:cNvPr id="38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9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40" name="Group 13"/>
          <p:cNvGrpSpPr>
            <a:grpSpLocks/>
          </p:cNvGrpSpPr>
          <p:nvPr/>
        </p:nvGrpSpPr>
        <p:grpSpPr bwMode="auto">
          <a:xfrm>
            <a:off x="2680051" y="2115339"/>
            <a:ext cx="1104900" cy="1412876"/>
            <a:chOff x="0" y="-6"/>
            <a:chExt cx="928" cy="890"/>
          </a:xfrm>
        </p:grpSpPr>
        <p:sp>
          <p:nvSpPr>
            <p:cNvPr id="41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42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43" name="AutoShape 16"/>
          <p:cNvSpPr>
            <a:spLocks/>
          </p:cNvSpPr>
          <p:nvPr/>
        </p:nvSpPr>
        <p:spPr bwMode="auto">
          <a:xfrm>
            <a:off x="5311332" y="1840701"/>
            <a:ext cx="1428750" cy="1739900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4" name="Rectangle 17"/>
          <p:cNvSpPr>
            <a:spLocks/>
          </p:cNvSpPr>
          <p:nvPr/>
        </p:nvSpPr>
        <p:spPr bwMode="auto">
          <a:xfrm>
            <a:off x="5213701" y="1924839"/>
            <a:ext cx="161925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45" name="Line 18"/>
          <p:cNvSpPr>
            <a:spLocks noChangeShapeType="1"/>
          </p:cNvSpPr>
          <p:nvPr/>
        </p:nvSpPr>
        <p:spPr bwMode="auto">
          <a:xfrm rot="10800000" flipH="1">
            <a:off x="3827814" y="2347113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Line 19"/>
          <p:cNvSpPr>
            <a:spLocks noChangeShapeType="1"/>
          </p:cNvSpPr>
          <p:nvPr/>
        </p:nvSpPr>
        <p:spPr bwMode="auto">
          <a:xfrm flipH="1">
            <a:off x="3920682" y="3347238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Rectangle 20"/>
          <p:cNvSpPr>
            <a:spLocks/>
          </p:cNvSpPr>
          <p:nvPr/>
        </p:nvSpPr>
        <p:spPr bwMode="auto">
          <a:xfrm>
            <a:off x="4327877" y="2361401"/>
            <a:ext cx="94297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48" name="Rectangle 21"/>
          <p:cNvSpPr>
            <a:spLocks/>
          </p:cNvSpPr>
          <p:nvPr/>
        </p:nvSpPr>
        <p:spPr bwMode="auto">
          <a:xfrm>
            <a:off x="4394552" y="3347238"/>
            <a:ext cx="809625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  <p:pic>
        <p:nvPicPr>
          <p:cNvPr id="49" name="Picture 48" descr="Gnome-computer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96" y="3753638"/>
            <a:ext cx="1694901" cy="16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0"/>
            <a:ext cx="4644534" cy="274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55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 smtClean="0"/>
              <a:t>Agent Examples</a:t>
            </a:r>
          </a:p>
        </p:txBody>
      </p:sp>
      <p:sp>
        <p:nvSpPr>
          <p:cNvPr id="23557" name="AutoShape 7"/>
          <p:cNvSpPr>
            <a:spLocks/>
          </p:cNvSpPr>
          <p:nvPr/>
        </p:nvSpPr>
        <p:spPr bwMode="auto">
          <a:xfrm>
            <a:off x="2209801" y="4267197"/>
            <a:ext cx="2155031" cy="1746251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rot="10800000" flipH="1">
            <a:off x="3325414" y="4896894"/>
            <a:ext cx="0" cy="708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9" name="Rectangle 9"/>
          <p:cNvSpPr>
            <a:spLocks/>
          </p:cNvSpPr>
          <p:nvPr/>
        </p:nvSpPr>
        <p:spPr bwMode="auto">
          <a:xfrm>
            <a:off x="2286001" y="4302123"/>
            <a:ext cx="790575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23560" name="Group 10"/>
          <p:cNvGrpSpPr>
            <a:grpSpLocks/>
          </p:cNvGrpSpPr>
          <p:nvPr/>
        </p:nvGrpSpPr>
        <p:grpSpPr bwMode="auto">
          <a:xfrm>
            <a:off x="3077764" y="4998492"/>
            <a:ext cx="476250" cy="431800"/>
            <a:chOff x="0" y="0"/>
            <a:chExt cx="400" cy="272"/>
          </a:xfrm>
        </p:grpSpPr>
        <p:sp>
          <p:nvSpPr>
            <p:cNvPr id="23571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3572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23561" name="Group 13"/>
          <p:cNvGrpSpPr>
            <a:grpSpLocks/>
          </p:cNvGrpSpPr>
          <p:nvPr/>
        </p:nvGrpSpPr>
        <p:grpSpPr bwMode="auto">
          <a:xfrm>
            <a:off x="2749152" y="4533901"/>
            <a:ext cx="1104900" cy="1412876"/>
            <a:chOff x="0" y="-6"/>
            <a:chExt cx="928" cy="890"/>
          </a:xfrm>
        </p:grpSpPr>
        <p:sp>
          <p:nvSpPr>
            <p:cNvPr id="23569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23570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23562" name="AutoShape 16"/>
          <p:cNvSpPr>
            <a:spLocks/>
          </p:cNvSpPr>
          <p:nvPr/>
        </p:nvSpPr>
        <p:spPr bwMode="auto">
          <a:xfrm>
            <a:off x="5380433" y="4259263"/>
            <a:ext cx="1428750" cy="1739900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3" name="Rectangle 17"/>
          <p:cNvSpPr>
            <a:spLocks/>
          </p:cNvSpPr>
          <p:nvPr/>
        </p:nvSpPr>
        <p:spPr bwMode="auto">
          <a:xfrm>
            <a:off x="5282802" y="4343401"/>
            <a:ext cx="1619250" cy="46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23564" name="Line 18"/>
          <p:cNvSpPr>
            <a:spLocks noChangeShapeType="1"/>
          </p:cNvSpPr>
          <p:nvPr/>
        </p:nvSpPr>
        <p:spPr bwMode="auto">
          <a:xfrm rot="10800000" flipH="1">
            <a:off x="3896915" y="4765675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9"/>
          <p:cNvSpPr>
            <a:spLocks noChangeShapeType="1"/>
          </p:cNvSpPr>
          <p:nvPr/>
        </p:nvSpPr>
        <p:spPr bwMode="auto">
          <a:xfrm flipH="1">
            <a:off x="3989783" y="5765800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Rectangle 20"/>
          <p:cNvSpPr>
            <a:spLocks/>
          </p:cNvSpPr>
          <p:nvPr/>
        </p:nvSpPr>
        <p:spPr bwMode="auto">
          <a:xfrm>
            <a:off x="4396978" y="4779963"/>
            <a:ext cx="94297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23567" name="Rectangle 21"/>
          <p:cNvSpPr>
            <a:spLocks/>
          </p:cNvSpPr>
          <p:nvPr/>
        </p:nvSpPr>
        <p:spPr bwMode="auto">
          <a:xfrm>
            <a:off x="4463653" y="5765800"/>
            <a:ext cx="809625" cy="40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0" y="6477000"/>
            <a:ext cx="6477000" cy="22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smtClean="0"/>
              <a:t>Pac-Man is a registered trademark of Namco-Bandai Games, used here for educational purposes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1199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992"/>
            <a:ext cx="8229600" cy="610415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www.playpacmanonline.net</a:t>
            </a:r>
            <a:r>
              <a:rPr lang="en-US" dirty="0"/>
              <a:t>/</a:t>
            </a:r>
          </a:p>
        </p:txBody>
      </p:sp>
      <p:pic>
        <p:nvPicPr>
          <p:cNvPr id="4" name="pacman-l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05407"/>
            <a:ext cx="8262018" cy="46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rational agent</a:t>
            </a:r>
            <a:r>
              <a:rPr lang="en-US" b="1" i="1" dirty="0"/>
              <a:t> </a:t>
            </a:r>
            <a:r>
              <a:rPr lang="en-US" dirty="0"/>
              <a:t>selects actions that maximize its (expected) </a:t>
            </a:r>
            <a:r>
              <a:rPr lang="en-US" b="1" dirty="0"/>
              <a:t>utility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64713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smtClean="0"/>
              <a:t>Designing Rational Agents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4838700" cy="3860800"/>
          </a:xfrm>
        </p:spPr>
        <p:txBody>
          <a:bodyPr rIns="99058"/>
          <a:lstStyle/>
          <a:p>
            <a:pPr marL="342892" indent="-342892">
              <a:spcBef>
                <a:spcPct val="0"/>
              </a:spcBef>
              <a:buClrTx/>
            </a:pPr>
            <a:r>
              <a:rPr lang="en-US" sz="1600" dirty="0" smtClean="0"/>
              <a:t>An </a:t>
            </a:r>
            <a:r>
              <a:rPr lang="en-US" sz="1600" b="1" dirty="0" smtClean="0"/>
              <a:t>agent</a:t>
            </a:r>
            <a:r>
              <a:rPr lang="en-US" sz="1600" dirty="0" smtClean="0"/>
              <a:t> is an entity that </a:t>
            </a:r>
            <a:r>
              <a:rPr lang="en-US" sz="1600" i="1" dirty="0" smtClean="0"/>
              <a:t>perceives</a:t>
            </a:r>
            <a:r>
              <a:rPr lang="en-US" sz="1600" dirty="0" smtClean="0"/>
              <a:t> and </a:t>
            </a:r>
            <a:r>
              <a:rPr lang="en-US" sz="1600" i="1" dirty="0" smtClean="0"/>
              <a:t>acts</a:t>
            </a:r>
            <a:r>
              <a:rPr lang="en-US" sz="1600" dirty="0" smtClean="0"/>
              <a:t>.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 smtClean="0"/>
              <a:t>A </a:t>
            </a:r>
            <a:r>
              <a:rPr lang="en-US" sz="1600" b="1" dirty="0" smtClean="0"/>
              <a:t>rational agent</a:t>
            </a:r>
            <a:r>
              <a:rPr lang="en-US" sz="1600" b="1" i="1" dirty="0" smtClean="0"/>
              <a:t> </a:t>
            </a:r>
            <a:r>
              <a:rPr lang="en-US" sz="1600" dirty="0" smtClean="0"/>
              <a:t>selects actions that maximize its (expected) </a:t>
            </a:r>
            <a:r>
              <a:rPr lang="en-US" sz="1600" b="1" dirty="0" smtClean="0"/>
              <a:t>utility</a:t>
            </a:r>
            <a:r>
              <a:rPr lang="en-US" sz="1600" dirty="0" smtClean="0"/>
              <a:t>.  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 smtClean="0"/>
              <a:t>Characteristics of the </a:t>
            </a:r>
            <a:r>
              <a:rPr lang="en-US" sz="1600" b="1" dirty="0" smtClean="0"/>
              <a:t>percepts, environment,</a:t>
            </a:r>
            <a:r>
              <a:rPr lang="en-US" sz="1600" dirty="0" smtClean="0"/>
              <a:t> and </a:t>
            </a:r>
            <a:r>
              <a:rPr lang="en-US" sz="1600" b="1" dirty="0" smtClean="0"/>
              <a:t>action space </a:t>
            </a:r>
            <a:r>
              <a:rPr lang="en-US" sz="1600" dirty="0" smtClean="0"/>
              <a:t>dictate techniques for selecting rational actions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b="1" dirty="0" smtClean="0">
                <a:solidFill>
                  <a:srgbClr val="333399"/>
                </a:solidFill>
                <a:cs typeface="Arial" charset="0"/>
              </a:rPr>
              <a:t>This course </a:t>
            </a:r>
            <a:r>
              <a:rPr lang="en-US" sz="1600" dirty="0" smtClean="0">
                <a:solidFill>
                  <a:srgbClr val="333399"/>
                </a:solidFill>
                <a:cs typeface="Arial" charset="0"/>
              </a:rPr>
              <a:t>is about: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1600" dirty="0" smtClean="0">
                <a:cs typeface="Arial" charset="0"/>
              </a:rPr>
              <a:t>General AI techniques for a variety of problem types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1600" dirty="0" smtClean="0">
                <a:cs typeface="Arial" charset="0"/>
              </a:rPr>
              <a:t>Learning to recognize when and how a new problem can be solved with an existing technique</a:t>
            </a:r>
          </a:p>
          <a:p>
            <a:pPr marL="342892" indent="-342892">
              <a:spcBef>
                <a:spcPts val="1125"/>
              </a:spcBef>
              <a:buClrTx/>
            </a:pPr>
            <a:endParaRPr lang="en-US" sz="16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5562601" y="4564064"/>
            <a:ext cx="2895598" cy="1912937"/>
            <a:chOff x="4616215" y="3194447"/>
            <a:chExt cx="4052397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16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22" name="Group 10"/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23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4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pic>
        <p:nvPicPr>
          <p:cNvPr id="46083" name="Picture 3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791201" y="1496302"/>
            <a:ext cx="2819399" cy="2942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061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 bldLvl="5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Observable </a:t>
            </a:r>
            <a:r>
              <a:rPr lang="en-US" dirty="0" err="1" smtClean="0"/>
              <a:t>vs</a:t>
            </a:r>
            <a:r>
              <a:rPr lang="en-US" dirty="0" smtClean="0"/>
              <a:t> Partially Observable</a:t>
            </a:r>
          </a:p>
          <a:p>
            <a:r>
              <a:rPr lang="en-US" dirty="0" smtClean="0"/>
              <a:t>Single Agent </a:t>
            </a:r>
            <a:r>
              <a:rPr lang="en-US" dirty="0" err="1" smtClean="0"/>
              <a:t>vs</a:t>
            </a:r>
            <a:r>
              <a:rPr lang="en-US" dirty="0" smtClean="0"/>
              <a:t> Multi Agent</a:t>
            </a:r>
          </a:p>
          <a:p>
            <a:r>
              <a:rPr lang="en-US" dirty="0" smtClean="0"/>
              <a:t>Deterministic </a:t>
            </a:r>
            <a:r>
              <a:rPr lang="en-US" dirty="0" err="1" smtClean="0"/>
              <a:t>vs</a:t>
            </a:r>
            <a:r>
              <a:rPr lang="en-US" dirty="0" smtClean="0"/>
              <a:t> Stochastic</a:t>
            </a:r>
          </a:p>
          <a:p>
            <a:r>
              <a:rPr lang="en-US" dirty="0" smtClean="0"/>
              <a:t>Episodic </a:t>
            </a:r>
            <a:r>
              <a:rPr lang="en-US" dirty="0" err="1" smtClean="0"/>
              <a:t>vs</a:t>
            </a:r>
            <a:r>
              <a:rPr lang="en-US" dirty="0" smtClean="0"/>
              <a:t> Sequential</a:t>
            </a:r>
          </a:p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</a:t>
            </a:r>
          </a:p>
          <a:p>
            <a:r>
              <a:rPr lang="en-US" dirty="0" smtClean="0"/>
              <a:t>Discrete </a:t>
            </a:r>
            <a:r>
              <a:rPr lang="en-US" dirty="0" err="1" smtClean="0"/>
              <a:t>vs</a:t>
            </a:r>
            <a:r>
              <a:rPr lang="en-US" dirty="0" smtClean="0"/>
              <a:t> Continuous</a:t>
            </a:r>
          </a:p>
          <a:p>
            <a:r>
              <a:rPr lang="en-US" dirty="0" smtClean="0"/>
              <a:t>Known </a:t>
            </a:r>
            <a:r>
              <a:rPr lang="en-US" dirty="0" err="1" smtClean="0"/>
              <a:t>vs</a:t>
            </a:r>
            <a:r>
              <a:rPr lang="en-US" dirty="0" smtClean="0"/>
              <a:t>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9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Reflex Agents</a:t>
            </a:r>
          </a:p>
          <a:p>
            <a:r>
              <a:rPr lang="en-US" dirty="0" smtClean="0"/>
              <a:t>Model based reflex agents</a:t>
            </a:r>
          </a:p>
          <a:p>
            <a:r>
              <a:rPr lang="en-US" dirty="0" smtClean="0"/>
              <a:t>Goal Based agents</a:t>
            </a:r>
          </a:p>
          <a:p>
            <a:r>
              <a:rPr lang="en-US" dirty="0" smtClean="0"/>
              <a:t>Utility based agents</a:t>
            </a:r>
          </a:p>
          <a:p>
            <a:r>
              <a:rPr lang="en-US" dirty="0" smtClean="0"/>
              <a:t>Learning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1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Solving Problems by Searching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3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552" y="2174877"/>
            <a:ext cx="420291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962" y="2174875"/>
            <a:ext cx="41433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2304" y="2174875"/>
            <a:ext cx="408385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1" y="2174875"/>
            <a:ext cx="41433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2" y="2174878"/>
            <a:ext cx="414338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23360" y="2174875"/>
            <a:ext cx="42029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86204" y="2174875"/>
            <a:ext cx="408385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3463" y="3671889"/>
            <a:ext cx="420291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9326" y="3325814"/>
            <a:ext cx="414338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3612" y="4087814"/>
            <a:ext cx="414338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5372100" y="3581400"/>
            <a:ext cx="5715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5372100" y="4114800"/>
            <a:ext cx="5715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5200650" y="3200400"/>
            <a:ext cx="7429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5200650" y="4419602"/>
            <a:ext cx="8572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  <p:extLst>
      <p:ext uri="{BB962C8B-B14F-4D97-AF65-F5344CB8AC3E}">
        <p14:creationId xmlns:p14="http://schemas.microsoft.com/office/powerpoint/2010/main" val="17766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Projects (55% </a:t>
            </a:r>
            <a:r>
              <a:rPr lang="en-US" dirty="0"/>
              <a:t>of your grade)</a:t>
            </a:r>
          </a:p>
          <a:p>
            <a:r>
              <a:rPr lang="en-US" dirty="0"/>
              <a:t>In class problem sets </a:t>
            </a:r>
            <a:r>
              <a:rPr lang="en-US" dirty="0" smtClean="0"/>
              <a:t>(25% </a:t>
            </a:r>
            <a:r>
              <a:rPr lang="en-US" dirty="0"/>
              <a:t>of your grade)</a:t>
            </a:r>
          </a:p>
          <a:p>
            <a:r>
              <a:rPr lang="en-US" dirty="0" smtClean="0"/>
              <a:t>Final </a:t>
            </a:r>
            <a:r>
              <a:rPr lang="en-US" dirty="0"/>
              <a:t>exam (15%)</a:t>
            </a:r>
          </a:p>
          <a:p>
            <a:r>
              <a:rPr lang="en-US" dirty="0"/>
              <a:t>Participation </a:t>
            </a:r>
            <a:r>
              <a:rPr lang="en-US" dirty="0" smtClean="0"/>
              <a:t>(5%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469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Problems Are Models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737" y="1600200"/>
            <a:ext cx="7251557" cy="4355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692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086353" y="1676402"/>
            <a:ext cx="3600447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space:</a:t>
            </a:r>
          </a:p>
          <a:p>
            <a:pPr lvl="1" eaLnBrk="1" hangingPunct="1"/>
            <a:r>
              <a:rPr lang="en-US" sz="2000" dirty="0" smtClean="0"/>
              <a:t>Cities</a:t>
            </a:r>
          </a:p>
          <a:p>
            <a:pPr eaLnBrk="1" hangingPunct="1"/>
            <a:r>
              <a:rPr lang="en-US" sz="2400" dirty="0" smtClean="0"/>
              <a:t>Successor function:</a:t>
            </a:r>
          </a:p>
          <a:p>
            <a:pPr lvl="1" eaLnBrk="1" hangingPunct="1"/>
            <a:r>
              <a:rPr lang="en-US" sz="2000" dirty="0" smtClean="0"/>
              <a:t>Roads: Go to adjacent city with cost = distance</a:t>
            </a:r>
          </a:p>
          <a:p>
            <a:pPr eaLnBrk="1" hangingPunct="1"/>
            <a:r>
              <a:rPr lang="en-US" sz="2400" dirty="0" smtClean="0"/>
              <a:t>Start state:</a:t>
            </a:r>
          </a:p>
          <a:p>
            <a:pPr lvl="1" eaLnBrk="1" hangingPunct="1"/>
            <a:r>
              <a:rPr lang="en-US" sz="2000" dirty="0" smtClean="0"/>
              <a:t>Arad</a:t>
            </a:r>
          </a:p>
          <a:p>
            <a:pPr eaLnBrk="1" hangingPunct="1"/>
            <a:r>
              <a:rPr lang="en-US" sz="2400" dirty="0" smtClean="0"/>
              <a:t>Goal test:</a:t>
            </a:r>
          </a:p>
          <a:p>
            <a:pPr lvl="1" eaLnBrk="1" hangingPunct="1"/>
            <a:r>
              <a:rPr lang="en-US" sz="2000" dirty="0" smtClean="0"/>
              <a:t>Is state == Bucharest?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2400" dirty="0" smtClean="0"/>
              <a:t>Solution?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45" y="1831474"/>
            <a:ext cx="4722709" cy="376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06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522" y="1450961"/>
            <a:ext cx="3013310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106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57353"/>
            <a:ext cx="474345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state space graph, each state occurs only once!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99" name="Group 98"/>
          <p:cNvGrpSpPr/>
          <p:nvPr/>
        </p:nvGrpSpPr>
        <p:grpSpPr>
          <a:xfrm>
            <a:off x="5257800" y="1219200"/>
            <a:ext cx="36576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50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57353"/>
            <a:ext cx="474345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search graph, each state occurs only once!</a:t>
            </a:r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5257800" y="1905002"/>
            <a:ext cx="33147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5772150" y="4845050"/>
            <a:ext cx="2514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Tiny </a:t>
            </a:r>
            <a:r>
              <a:rPr lang="en-US" i="1" dirty="0">
                <a:latin typeface="Calibri" pitchFamily="34" charset="0"/>
              </a:rPr>
              <a:t>search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76640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4114800"/>
            <a:ext cx="7143750" cy="23622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 smtClean="0"/>
              <a:t>A search tree:</a:t>
            </a:r>
          </a:p>
          <a:p>
            <a:pPr lvl="1" eaLnBrk="1" hangingPunct="1"/>
            <a:r>
              <a:rPr lang="en-US" sz="2000" dirty="0" smtClean="0"/>
              <a:t>A “what if” tree of plans and their outcomes</a:t>
            </a:r>
          </a:p>
          <a:p>
            <a:pPr lvl="1" eaLnBrk="1" hangingPunct="1"/>
            <a:r>
              <a:rPr lang="en-US" sz="2000" dirty="0" smtClean="0"/>
              <a:t>The start state is the root node</a:t>
            </a:r>
          </a:p>
          <a:p>
            <a:pPr lvl="1" eaLnBrk="1" hangingPunct="1"/>
            <a:r>
              <a:rPr lang="en-US" sz="2000" dirty="0" smtClean="0"/>
              <a:t>Children correspond to successors</a:t>
            </a:r>
          </a:p>
          <a:p>
            <a:pPr lvl="1" eaLnBrk="1" hangingPunct="1"/>
            <a:r>
              <a:rPr lang="en-US" sz="2000" dirty="0" smtClean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 smtClean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2" y="1524000"/>
            <a:ext cx="420291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4551" y="2590803"/>
            <a:ext cx="41433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1" y="2590803"/>
            <a:ext cx="414338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3200400" y="2209800"/>
            <a:ext cx="8572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343150" y="2209800"/>
            <a:ext cx="8001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543300" y="2051051"/>
            <a:ext cx="7429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068116" y="2051051"/>
            <a:ext cx="8572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2343150" y="3276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1771650" y="3276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2286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114800" y="3276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543300" y="3276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405765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4800600" y="1600199"/>
            <a:ext cx="10287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57900" y="1535673"/>
            <a:ext cx="2286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4800600" y="2666999"/>
            <a:ext cx="10287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57900" y="2602473"/>
            <a:ext cx="2286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0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5143502" y="1758699"/>
            <a:ext cx="3667125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285750" y="1752600"/>
            <a:ext cx="291465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6924677" y="2692718"/>
            <a:ext cx="619125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5257802" y="3976181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5257802" y="3550080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5591177" y="316725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8448677" y="3113992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5686427" y="3976181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5686427" y="3550080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5376863" y="3505694"/>
            <a:ext cx="333375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5710238" y="3505694"/>
            <a:ext cx="9525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5376863" y="3888521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5805488" y="3888521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7315202" y="3113992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6972302" y="396619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7115177" y="3540093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7543802" y="396619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7543802" y="3540093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7258052" y="396619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6972302" y="4349020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7400927" y="4349020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7591425" y="4392298"/>
            <a:ext cx="47625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7400927" y="4721859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7234238" y="3452433"/>
            <a:ext cx="20002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7434263" y="3452433"/>
            <a:ext cx="2286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7091363" y="3878536"/>
            <a:ext cx="14287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7234238" y="3878536"/>
            <a:ext cx="14287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7662863" y="38785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7091363" y="43046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7519988" y="4304637"/>
            <a:ext cx="142875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7662865" y="4304636"/>
            <a:ext cx="166687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7519988" y="4687464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8448677" y="3506804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8567738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6210302" y="3540093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5829302" y="4392296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5972177" y="396619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6400802" y="4392296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6400802" y="3966195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6115052" y="4392296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5829302" y="4775121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6257927" y="4775121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6448425" y="4818397"/>
            <a:ext cx="47625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6257927" y="5147960"/>
            <a:ext cx="238125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6091238" y="3878536"/>
            <a:ext cx="23812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6329363" y="38785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5948363" y="4304637"/>
            <a:ext cx="14287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6091238" y="4304637"/>
            <a:ext cx="142875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6519863" y="4304637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5948363" y="4730738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6376988" y="4730738"/>
            <a:ext cx="142875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6519862" y="4730737"/>
            <a:ext cx="166688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6376988" y="5113564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5710238" y="3505698"/>
            <a:ext cx="619125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5710238" y="3015883"/>
            <a:ext cx="1524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7234238" y="3015880"/>
            <a:ext cx="200025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7234238" y="3015880"/>
            <a:ext cx="13335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510778" y="3124200"/>
            <a:ext cx="2403872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3371850" y="4133679"/>
            <a:ext cx="1551384" cy="175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3429000" y="1905003"/>
            <a:ext cx="1485900" cy="175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</a:t>
            </a:r>
            <a:r>
              <a:rPr lang="en-US" i="1" dirty="0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153025" y="2086107"/>
            <a:ext cx="36576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7200" y="1981202"/>
            <a:ext cx="2571750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45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200150" y="3518724"/>
            <a:ext cx="328188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743200" y="3518724"/>
            <a:ext cx="328188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943100" y="4356924"/>
            <a:ext cx="328188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1943100" y="2680524"/>
            <a:ext cx="328188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480276" y="3897425"/>
            <a:ext cx="462824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1991162" y="3059228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223226" y="3059228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2271289" y="2902364"/>
            <a:ext cx="519974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2271289" y="3897425"/>
            <a:ext cx="519974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480276" y="2902364"/>
            <a:ext cx="462824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914400" y="1671939"/>
            <a:ext cx="291465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9144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57750" y="1676401"/>
            <a:ext cx="382905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886450" y="3124201"/>
            <a:ext cx="1409891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522" y="1450961"/>
            <a:ext cx="3013310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2751994" y="3614615"/>
            <a:ext cx="3772632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8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00201"/>
            <a:ext cx="54864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134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 attention to the lecture material, and respond to questions in class</a:t>
            </a:r>
          </a:p>
          <a:p>
            <a:r>
              <a:rPr lang="en-US" dirty="0" smtClean="0"/>
              <a:t>Ask insightful questions in class</a:t>
            </a:r>
          </a:p>
          <a:p>
            <a:r>
              <a:rPr lang="en-US" dirty="0" smtClean="0"/>
              <a:t>Ask insightful questions on Piazza</a:t>
            </a:r>
          </a:p>
          <a:p>
            <a:r>
              <a:rPr lang="en-US" dirty="0" smtClean="0"/>
              <a:t>Respond to other students questions on Piazza</a:t>
            </a:r>
          </a:p>
          <a:p>
            <a:r>
              <a:rPr lang="en-US" dirty="0" smtClean="0"/>
              <a:t>Email questions to Professor or TA</a:t>
            </a:r>
          </a:p>
        </p:txBody>
      </p:sp>
    </p:spTree>
    <p:extLst>
      <p:ext uri="{BB962C8B-B14F-4D97-AF65-F5344CB8AC3E}">
        <p14:creationId xmlns:p14="http://schemas.microsoft.com/office/powerpoint/2010/main" val="6588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4267200"/>
            <a:ext cx="6800850" cy="1981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Maintain a </a:t>
            </a:r>
            <a:r>
              <a:rPr lang="en-US" dirty="0" smtClean="0">
                <a:solidFill>
                  <a:srgbClr val="CC0000"/>
                </a:solidFill>
              </a:rPr>
              <a:t>fringe </a:t>
            </a:r>
            <a:r>
              <a:rPr lang="en-US" dirty="0" smtClean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2791" y="1676404"/>
            <a:ext cx="6054328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2791" y="1690691"/>
            <a:ext cx="6054328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3" y="1690687"/>
            <a:ext cx="605432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205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114799"/>
            <a:ext cx="5486400" cy="2362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7605" y="1371604"/>
            <a:ext cx="5594747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0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3368278" y="1355726"/>
            <a:ext cx="2403872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9750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3811" y="320040"/>
            <a:ext cx="5850638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3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343150" y="3433766"/>
            <a:ext cx="41148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2876550" y="3738563"/>
            <a:ext cx="18669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2478882" y="4241802"/>
            <a:ext cx="417910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2876551" y="4232278"/>
            <a:ext cx="120254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2482458" y="4725988"/>
            <a:ext cx="2381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3000380" y="4743451"/>
            <a:ext cx="2381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2874169" y="4256090"/>
            <a:ext cx="746522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3324230" y="4732339"/>
            <a:ext cx="298847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3175399" y="5253045"/>
            <a:ext cx="164306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3178973" y="5797551"/>
            <a:ext cx="2381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3368278" y="1371605"/>
            <a:ext cx="2403872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3368279" y="2408237"/>
            <a:ext cx="238125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3999885" y="2835275"/>
            <a:ext cx="605454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3796904" y="2591573"/>
            <a:ext cx="97488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4772027" y="2316463"/>
            <a:ext cx="309563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5462588" y="2195514"/>
            <a:ext cx="238125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5534027" y="1371603"/>
            <a:ext cx="238125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3600647" y="2133603"/>
            <a:ext cx="696318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3558778" y="1676401"/>
            <a:ext cx="534592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3765947" y="1401763"/>
            <a:ext cx="458391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4261822" y="1646238"/>
            <a:ext cx="605454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4297208" y="2011363"/>
            <a:ext cx="903443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5367338" y="2744792"/>
            <a:ext cx="238125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5166121" y="2290767"/>
            <a:ext cx="235744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3987404" y="1408117"/>
            <a:ext cx="641503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4639867" y="1655768"/>
            <a:ext cx="857825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4605342" y="3478213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2796779" y="3971931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2374111" y="4451357"/>
            <a:ext cx="217885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2899172" y="4451357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3514729" y="4433888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2372916" y="5006982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2892029" y="4999039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3244454" y="4981582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3751660" y="4972057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3065860" y="5510213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3399235" y="5518157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3078961" y="6015039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3744516" y="5519739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3579023" y="6007106"/>
            <a:ext cx="217885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3940973" y="6034088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3590929" y="6477006"/>
            <a:ext cx="217885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3618310" y="4733931"/>
            <a:ext cx="232172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3328990" y="5254631"/>
            <a:ext cx="194072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3854058" y="5253041"/>
            <a:ext cx="2381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3846910" y="5791202"/>
            <a:ext cx="194072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3688557" y="5792788"/>
            <a:ext cx="159544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3675464" y="6280155"/>
            <a:ext cx="5953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4606528" y="3479805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2797973" y="3973513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4893473" y="3906839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6201966" y="3922713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2375297" y="4452939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2900367" y="4452939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3515916" y="4435482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2374111" y="5008563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2893223" y="4992688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3245648" y="4983163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3752854" y="4973639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3067054" y="5511806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3400429" y="5519739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3086104" y="6016631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3745711" y="5521331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3580210" y="6008688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3942160" y="6035682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3592116" y="6478588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2374111" y="5000631"/>
            <a:ext cx="217885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2375297" y="4445006"/>
            <a:ext cx="217884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2893223" y="4992688"/>
            <a:ext cx="217885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2900367" y="4445006"/>
            <a:ext cx="217885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3067054" y="5503863"/>
            <a:ext cx="217885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3080147" y="6008688"/>
            <a:ext cx="217884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4366024" y="2698751"/>
            <a:ext cx="441722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3245648" y="4983163"/>
            <a:ext cx="217885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3400429" y="5519739"/>
            <a:ext cx="217885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3580210" y="6008688"/>
            <a:ext cx="217884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3592116" y="6478588"/>
            <a:ext cx="217884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285750" y="1371602"/>
            <a:ext cx="1710928" cy="216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</a:t>
            </a:r>
            <a:r>
              <a:rPr lang="en-US" i="1" dirty="0" smtClean="0">
                <a:latin typeface="Calibri" pitchFamily="34" charset="0"/>
              </a:rPr>
              <a:t>a deepest </a:t>
            </a:r>
            <a:r>
              <a:rPr lang="en-US" i="1" dirty="0">
                <a:latin typeface="Calibri" pitchFamily="34" charset="0"/>
              </a:rPr>
              <a:t>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  <p:extLst>
      <p:ext uri="{BB962C8B-B14F-4D97-AF65-F5344CB8AC3E}">
        <p14:creationId xmlns:p14="http://schemas.microsoft.com/office/powerpoint/2010/main" val="157630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1731" y="1443038"/>
            <a:ext cx="4379118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72742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04800" y="1295402"/>
            <a:ext cx="85344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Complete: Guaranteed to find a solution if one exists?</a:t>
            </a:r>
          </a:p>
          <a:p>
            <a:r>
              <a:rPr lang="en-US" sz="2400" dirty="0" smtClean="0"/>
              <a:t>Optimal: Guaranteed to find the least cost path?</a:t>
            </a:r>
          </a:p>
          <a:p>
            <a:r>
              <a:rPr lang="en-US" sz="2400" dirty="0" smtClean="0"/>
              <a:t>Time complexity?</a:t>
            </a:r>
          </a:p>
          <a:p>
            <a:r>
              <a:rPr lang="en-US" sz="2400" dirty="0" smtClean="0"/>
              <a:t>Space complexity?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Cartoon of search tree:</a:t>
            </a:r>
          </a:p>
          <a:p>
            <a:pPr lvl="1"/>
            <a:r>
              <a:rPr lang="en-US" sz="2000" dirty="0" smtClean="0"/>
              <a:t>b is the branching factor</a:t>
            </a:r>
          </a:p>
          <a:p>
            <a:pPr lvl="1"/>
            <a:r>
              <a:rPr lang="en-US" sz="2000" dirty="0" smtClean="0"/>
              <a:t>m is the maximum depth</a:t>
            </a:r>
          </a:p>
          <a:p>
            <a:pPr lvl="1"/>
            <a:r>
              <a:rPr lang="en-US" sz="2000" dirty="0" smtClean="0"/>
              <a:t>solutions at various depths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nodes in entire tree?</a:t>
            </a:r>
          </a:p>
          <a:p>
            <a:pPr lvl="1"/>
            <a:r>
              <a:rPr lang="en-US" sz="2000" dirty="0" smtClean="0"/>
              <a:t>1 + b + b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…. 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 =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5053014" y="276384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6068615" y="2693990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5894786" y="311944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6251972" y="3109914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5992418" y="2970214"/>
            <a:ext cx="20597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5979320" y="2924175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6280546" y="2722565"/>
            <a:ext cx="22383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7350919" y="2574926"/>
            <a:ext cx="83939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7352111" y="2928937"/>
            <a:ext cx="839391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7352111" y="3340100"/>
            <a:ext cx="839391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7362827" y="4965702"/>
            <a:ext cx="109537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6037660" y="5235575"/>
            <a:ext cx="134540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6437711" y="4159251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4729163" y="2514603"/>
            <a:ext cx="198834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3926682" y="3725865"/>
            <a:ext cx="94892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1409217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5511401" y="2003423"/>
            <a:ext cx="1429941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514850" y="1752602"/>
            <a:ext cx="440055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972130"/>
              <a:ext cx="14747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b</a:t>
              </a:r>
              <a:r>
                <a:rPr lang="en-US" baseline="30000" dirty="0"/>
                <a:t>2</a:t>
              </a:r>
              <a:r>
                <a:rPr lang="en-US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190500" y="1366836"/>
            <a:ext cx="4095750" cy="472916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What nodes DFS expand?</a:t>
            </a:r>
          </a:p>
          <a:p>
            <a:pPr lvl="1"/>
            <a:r>
              <a:rPr lang="en-US" sz="2000" dirty="0" smtClean="0"/>
              <a:t>Some left prefix of the tree.</a:t>
            </a:r>
          </a:p>
          <a:p>
            <a:pPr lvl="1"/>
            <a:r>
              <a:rPr lang="en-US" sz="2000" dirty="0" smtClean="0"/>
              <a:t>Could process the whole tree!</a:t>
            </a:r>
          </a:p>
          <a:p>
            <a:pPr lvl="1"/>
            <a:r>
              <a:rPr lang="en-US" sz="2000" dirty="0" smtClean="0"/>
              <a:t>If m is finite,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Only has siblings on path to root, so O(</a:t>
            </a:r>
            <a:r>
              <a:rPr lang="en-US" sz="2000" dirty="0" err="1" smtClean="0"/>
              <a:t>bm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m could be infinite, so only if we prevent cycles (more later)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No, it finds the “leftmost” solution, regardless of depth or cost</a:t>
            </a:r>
          </a:p>
          <a:p>
            <a:pPr lvl="1"/>
            <a:endParaRPr lang="en-US" sz="2000" dirty="0" smtClean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5542360" y="2057318"/>
            <a:ext cx="1029872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5542381" y="2057404"/>
            <a:ext cx="1029884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7066360" y="3429002"/>
            <a:ext cx="134540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57200"/>
            <a:ext cx="585216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2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414585" y="3498854"/>
            <a:ext cx="41148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3442096" y="1358902"/>
            <a:ext cx="2272904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909639" y="3532195"/>
            <a:ext cx="5679282" cy="2325687"/>
            <a:chOff x="-16" y="2225"/>
            <a:chExt cx="4770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-16" y="2693"/>
              <a:ext cx="750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 dirty="0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4677965" y="3525839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4677965" y="3525839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2856308" y="4021139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4972052" y="3976688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6285308" y="3990982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2458638" y="4521206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2964659" y="4513263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3599258" y="4513263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4682726" y="4505331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5208983" y="4505331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6284121" y="4505331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2451495" y="5051431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2856308" y="4019556"/>
            <a:ext cx="217884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4974434" y="3978282"/>
            <a:ext cx="217885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6286502" y="3995739"/>
            <a:ext cx="217885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2461020" y="4516439"/>
            <a:ext cx="217884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9144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282178" y="1371602"/>
            <a:ext cx="1775222" cy="189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</a:t>
            </a:r>
            <a:r>
              <a:rPr lang="en-US" i="1" dirty="0" smtClean="0">
                <a:latin typeface="Calibri" pitchFamily="34" charset="0"/>
              </a:rPr>
              <a:t>expand a </a:t>
            </a:r>
            <a:r>
              <a:rPr lang="en-US" i="1" dirty="0">
                <a:latin typeface="Calibri" pitchFamily="34" charset="0"/>
              </a:rPr>
              <a:t>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56678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</a:t>
            </a:r>
            <a:r>
              <a:rPr lang="en-US" dirty="0" smtClean="0"/>
              <a:t>other week we will have an in class assignment for the latter part of the class</a:t>
            </a:r>
          </a:p>
          <a:p>
            <a:r>
              <a:rPr lang="en-US" dirty="0" smtClean="0"/>
              <a:t>In class assignments will last approximately 1 – 1.5 hours.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can work alone or in pairs</a:t>
            </a:r>
          </a:p>
          <a:p>
            <a:r>
              <a:rPr lang="en-US" dirty="0" smtClean="0"/>
              <a:t>You an leave early if you are done earlier</a:t>
            </a:r>
          </a:p>
          <a:p>
            <a:r>
              <a:rPr lang="en-US" dirty="0" smtClean="0"/>
              <a:t>I’ll drop your lowest problem set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6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6394846" y="2038351"/>
            <a:ext cx="406004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5954316" y="2020891"/>
            <a:ext cx="1294210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6057900" y="2038350"/>
            <a:ext cx="108585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6229353" y="2038350"/>
            <a:ext cx="74294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304800" y="1397003"/>
            <a:ext cx="4267200" cy="472916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What nodes does BFS expand?</a:t>
            </a:r>
          </a:p>
          <a:p>
            <a:pPr lvl="1"/>
            <a:r>
              <a:rPr lang="en-US" sz="2000" dirty="0" smtClean="0"/>
              <a:t>Processes all nodes above shallowest solution</a:t>
            </a:r>
          </a:p>
          <a:p>
            <a:pPr lvl="1"/>
            <a:r>
              <a:rPr lang="en-US" sz="2000" dirty="0" smtClean="0"/>
              <a:t>Let depth of shallowest solution be s</a:t>
            </a:r>
          </a:p>
          <a:p>
            <a:pPr lvl="1"/>
            <a:r>
              <a:rPr lang="en-US" sz="2000" dirty="0" smtClean="0"/>
              <a:t>Search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s must be finite if a solution exists, so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5510216" y="2001835"/>
            <a:ext cx="2195513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6525818" y="1931987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6351986" y="2357438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6709172" y="2347911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6449619" y="2208214"/>
            <a:ext cx="20597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6436520" y="2162175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6737749" y="1960562"/>
            <a:ext cx="22383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7808122" y="1812926"/>
            <a:ext cx="83939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7809311" y="2166935"/>
            <a:ext cx="839391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7809311" y="2578097"/>
            <a:ext cx="839391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7820027" y="4203699"/>
            <a:ext cx="109537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6105526" y="4473577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6894911" y="3397250"/>
            <a:ext cx="134541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6535340" y="3952876"/>
            <a:ext cx="134541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5186362" y="1752603"/>
            <a:ext cx="198834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4429128" y="2392362"/>
            <a:ext cx="94892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7800977" y="3179762"/>
            <a:ext cx="109537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396055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85" y="1619074"/>
            <a:ext cx="354273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7085" y="1619535"/>
            <a:ext cx="354273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5958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228850" y="1397003"/>
            <a:ext cx="6610350" cy="4729164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BFS outperform DFS?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DFS outperform BFS?</a:t>
            </a:r>
          </a:p>
        </p:txBody>
      </p:sp>
    </p:spTree>
    <p:extLst>
      <p:ext uri="{BB962C8B-B14F-4D97-AF65-F5344CB8AC3E}">
        <p14:creationId xmlns:p14="http://schemas.microsoft.com/office/powerpoint/2010/main" val="1284305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671" y="1130248"/>
            <a:ext cx="5656660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37" y="1129000"/>
            <a:ext cx="5657927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6937769" y="2112966"/>
            <a:ext cx="7239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6649638" y="2112969"/>
            <a:ext cx="1294210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6803234" y="2119314"/>
            <a:ext cx="992981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6205539" y="2093912"/>
            <a:ext cx="2195513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7221140" y="2024063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7047308" y="2449515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7404494" y="2439987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7144942" y="2300291"/>
            <a:ext cx="20597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7131842" y="2254251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7433071" y="2052639"/>
            <a:ext cx="22383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7590233" y="3489326"/>
            <a:ext cx="134541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7104461" y="2119315"/>
            <a:ext cx="383381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397003"/>
            <a:ext cx="5181600" cy="472916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Idea: get DFS’s space advantage with BFS’s time / shallow-solution advantages</a:t>
            </a:r>
          </a:p>
          <a:p>
            <a:pPr lvl="1"/>
            <a:r>
              <a:rPr lang="en-US" sz="2400" dirty="0" smtClean="0"/>
              <a:t>Run a DFS with depth limit 1.  If no solution…</a:t>
            </a:r>
          </a:p>
          <a:p>
            <a:pPr lvl="1"/>
            <a:r>
              <a:rPr lang="en-US" sz="2400" dirty="0" smtClean="0"/>
              <a:t>Run a DFS with depth limit 2.  If no solution…</a:t>
            </a:r>
          </a:p>
          <a:p>
            <a:pPr lvl="1"/>
            <a:r>
              <a:rPr lang="en-US" sz="2400" dirty="0" smtClean="0"/>
              <a:t>Run a DFS with depth limit 3.  …..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Isn’t that wastefully redundant?</a:t>
            </a:r>
          </a:p>
          <a:p>
            <a:pPr lvl="1"/>
            <a:r>
              <a:rPr lang="en-US" sz="2400" dirty="0" smtClean="0"/>
              <a:t>Generally most work happens in the lowest level searched, so not so bad!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1248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difference between iterative deepening DFS and BFS?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0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2"/>
            <a:ext cx="9144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1947862" y="1371604"/>
            <a:ext cx="5024438" cy="3846830"/>
            <a:chOff x="768" y="720"/>
            <a:chExt cx="4176" cy="2308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64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40" y="548640"/>
            <a:ext cx="585216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277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31185" y="3408367"/>
            <a:ext cx="5037535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2420541" y="3381374"/>
            <a:ext cx="41148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4682729" y="3425826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4683923" y="3427411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2875361" y="3921127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4970861" y="3854451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6279360" y="3870327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285752" y="1447800"/>
            <a:ext cx="2196703" cy="161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3429001" y="1270002"/>
            <a:ext cx="2403872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3200401" y="3868738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5268517" y="3798887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6550822" y="379571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6278166" y="3868735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6291267" y="4381503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6569872" y="4303714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2457455" y="4398961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2970611" y="4397379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3592116" y="4389435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2674147" y="435451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3115867" y="4506914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3813574" y="4327526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2875361" y="3921127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2457455" y="4398961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2443167" y="4945061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2444354" y="4945061"/>
            <a:ext cx="217884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3590930" y="4391027"/>
            <a:ext cx="217885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3327797" y="4918079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3835004" y="4926011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4040983" y="486251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3514726" y="4868863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3836198" y="4927603"/>
            <a:ext cx="217885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3833817" y="5453061"/>
            <a:ext cx="217885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4032649" y="5397502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3835004" y="5454654"/>
            <a:ext cx="217884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4031460" y="5981703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4231483" y="5924550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3361135" y="5924550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3645698" y="5962654"/>
            <a:ext cx="217885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4967292" y="3856035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5216129" y="4384679"/>
            <a:ext cx="217884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4689872" y="4383085"/>
            <a:ext cx="217884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4866085" y="4327526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5403058" y="4316414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4031460" y="5983285"/>
            <a:ext cx="217885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4912522" y="3352802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2665810" y="4867275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3663553" y="197485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4408885" y="2128839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3551635" y="262255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3918346" y="165735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3776662" y="1219202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4314826" y="1639890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5012533" y="2252666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5260180" y="2125666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4100515" y="2851154"/>
            <a:ext cx="403622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5655469" y="2371727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5667376" y="1720854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432324" y="3613147"/>
            <a:ext cx="297656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685801" y="4827589"/>
            <a:ext cx="869156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4600576" y="1827215"/>
            <a:ext cx="40362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6899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</a:t>
            </a:r>
            <a:r>
              <a:rPr lang="en-US" dirty="0" err="1" smtClean="0"/>
              <a:t>vs</a:t>
            </a:r>
            <a:r>
              <a:rPr lang="en-US" dirty="0" smtClean="0"/>
              <a:t> 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You </a:t>
            </a:r>
            <a:r>
              <a:rPr lang="en-US" dirty="0"/>
              <a:t>ARE allowed to: talk to other students about </a:t>
            </a:r>
            <a:r>
              <a:rPr lang="en-US" dirty="0" smtClean="0"/>
              <a:t>concepts in </a:t>
            </a:r>
            <a:r>
              <a:rPr lang="en-US" dirty="0"/>
              <a:t>the reading.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ARE allowed to search the Internet </a:t>
            </a:r>
            <a:r>
              <a:rPr lang="en-US" dirty="0" smtClean="0"/>
              <a:t>for explanations </a:t>
            </a:r>
            <a:r>
              <a:rPr lang="en-US" dirty="0"/>
              <a:t>of concepts covered in the class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ARE NOT allowed to: discuss or share the solutions </a:t>
            </a:r>
            <a:r>
              <a:rPr lang="en-US" dirty="0" smtClean="0"/>
              <a:t>to programming </a:t>
            </a:r>
            <a:r>
              <a:rPr lang="en-US" dirty="0"/>
              <a:t>assignments with ANYONE besides me or the </a:t>
            </a:r>
            <a:r>
              <a:rPr lang="en-US" dirty="0" smtClean="0"/>
              <a:t>TA.</a:t>
            </a:r>
          </a:p>
          <a:p>
            <a:r>
              <a:rPr lang="en-US" dirty="0" smtClean="0"/>
              <a:t>You </a:t>
            </a:r>
            <a:r>
              <a:rPr lang="en-US" dirty="0"/>
              <a:t>are NOT allowed to copy partial or complete solutions </a:t>
            </a:r>
            <a:r>
              <a:rPr lang="en-US" dirty="0" smtClean="0"/>
              <a:t>to programming </a:t>
            </a:r>
            <a:r>
              <a:rPr lang="en-US" dirty="0"/>
              <a:t>assignments from the Internet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violate these rules, we will probably find out about it. </a:t>
            </a:r>
            <a:r>
              <a:rPr lang="en-US" dirty="0" smtClean="0"/>
              <a:t>We will </a:t>
            </a:r>
            <a:r>
              <a:rPr lang="en-US" dirty="0"/>
              <a:t>give you a zero for the programming assignment in question.</a:t>
            </a:r>
          </a:p>
          <a:p>
            <a:r>
              <a:rPr lang="en-US" dirty="0"/>
              <a:t>We will refer your case </a:t>
            </a:r>
            <a:r>
              <a:rPr lang="en-US" dirty="0" smtClean="0"/>
              <a:t>to the </a:t>
            </a:r>
            <a:r>
              <a:rPr lang="en-US" dirty="0"/>
              <a:t>College of </a:t>
            </a:r>
            <a:r>
              <a:rPr lang="en-US" dirty="0" smtClean="0"/>
              <a:t>Computer Science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62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6858001" y="1828802"/>
            <a:ext cx="1212056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6972301" y="1828803"/>
            <a:ext cx="10287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7430692" y="2208214"/>
            <a:ext cx="20597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304800" y="1366838"/>
            <a:ext cx="5524500" cy="472916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What nodes </a:t>
            </a:r>
            <a:r>
              <a:rPr lang="en-US" sz="2400" smtClean="0"/>
              <a:t>does UCS </a:t>
            </a:r>
            <a:r>
              <a:rPr lang="en-US" sz="2400" dirty="0" smtClean="0"/>
              <a:t>expand?</a:t>
            </a:r>
          </a:p>
          <a:p>
            <a:pPr lvl="1"/>
            <a:r>
              <a:rPr lang="en-US" sz="2000" dirty="0" smtClean="0"/>
              <a:t>Processes all nodes with cost less than cheapest solution!</a:t>
            </a:r>
          </a:p>
          <a:p>
            <a:pPr lvl="1"/>
            <a:r>
              <a:rPr lang="en-US" sz="2000" dirty="0" smtClean="0"/>
              <a:t>If that solution costs </a:t>
            </a:r>
            <a:r>
              <a:rPr lang="en-US" sz="2000" i="1" dirty="0" smtClean="0">
                <a:latin typeface="Times New Roman" pitchFamily="18" charset="0"/>
              </a:rPr>
              <a:t>C* </a:t>
            </a:r>
            <a:r>
              <a:rPr lang="en-US" sz="2000" dirty="0" smtClean="0"/>
              <a:t>and arcs cost at least 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 smtClean="0">
                <a:sym typeface="Symbol" pitchFamily="18" charset="2"/>
              </a:rPr>
              <a:t>,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then the “effective depth” is roughly </a:t>
            </a:r>
            <a:r>
              <a:rPr lang="en-US" sz="2000" i="1" dirty="0" smtClean="0">
                <a:latin typeface="Times New Roman" pitchFamily="18" charset="0"/>
              </a:rPr>
              <a:t>C*/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 smtClean="0"/>
          </a:p>
          <a:p>
            <a:pPr lvl="1"/>
            <a:r>
              <a:rPr lang="en-US" sz="2000" dirty="0" smtClean="0"/>
              <a:t>Takes time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 (exponential in effective depth)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Assuming best solution has a finite cost and minimum arc cost is positive,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6491289" y="2001835"/>
            <a:ext cx="2195513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7506890" y="1931987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7333058" y="2357438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7690247" y="2347911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7417592" y="2162175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7200901" y="1981202"/>
            <a:ext cx="22383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7086601" y="4473577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7875983" y="3397250"/>
            <a:ext cx="134541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7516415" y="3952876"/>
            <a:ext cx="134541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400800" y="1828800"/>
            <a:ext cx="198834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772151" y="2602472"/>
            <a:ext cx="10858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latin typeface="Times New Roman" pitchFamily="18" charset="0"/>
              </a:rPr>
              <a:t>C*/</a:t>
            </a:r>
            <a:r>
              <a:rPr lang="en-US" i="1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 smtClean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7200900" y="1905163"/>
            <a:ext cx="62865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246270" y="2865436"/>
            <a:ext cx="77741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8115302" y="2470148"/>
            <a:ext cx="75009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953377" y="2092324"/>
            <a:ext cx="73342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172073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6354371" y="4114801"/>
            <a:ext cx="1434703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342903" y="1447802"/>
            <a:ext cx="4857749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7031835" y="4891091"/>
            <a:ext cx="122635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6835379" y="5006979"/>
            <a:ext cx="685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7727160" y="4913315"/>
            <a:ext cx="122635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7772400" y="5030791"/>
            <a:ext cx="685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6755610" y="4549780"/>
            <a:ext cx="652463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182490" y="1371602"/>
            <a:ext cx="193281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777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777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777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3743158" y="5943600"/>
            <a:ext cx="5400842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8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215" y="1143002"/>
            <a:ext cx="4763572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0393" y="1151450"/>
            <a:ext cx="5403215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108" y="1143002"/>
            <a:ext cx="5411786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1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107" y="1143001"/>
            <a:ext cx="541178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Fringe Strategies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285750" y="1443036"/>
            <a:ext cx="4381500" cy="4729164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3426" y="1296458"/>
            <a:ext cx="4314824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38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524000"/>
            <a:ext cx="3524250" cy="47291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Search operates over models of the world</a:t>
            </a:r>
          </a:p>
          <a:p>
            <a:pPr lvl="1"/>
            <a:r>
              <a:rPr lang="en-US" dirty="0" smtClean="0"/>
              <a:t>The agent doesn’t actually try all the plans out in the real world!</a:t>
            </a:r>
          </a:p>
          <a:p>
            <a:pPr lvl="1"/>
            <a:r>
              <a:rPr lang="en-US" dirty="0" smtClean="0"/>
              <a:t>Planning is all “in simulation”</a:t>
            </a:r>
          </a:p>
          <a:p>
            <a:pPr lvl="1"/>
            <a:r>
              <a:rPr lang="en-US" dirty="0" smtClean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043" y="1532615"/>
            <a:ext cx="4914113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03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676400"/>
            <a:ext cx="360045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5200650" y="1371600"/>
            <a:ext cx="32861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748" y="2134188"/>
            <a:ext cx="4855654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006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P0 is </a:t>
            </a:r>
            <a:r>
              <a:rPr lang="en-US" smtClean="0"/>
              <a:t>out!</a:t>
            </a:r>
            <a:endParaRPr lang="en-US" dirty="0" smtClean="0"/>
          </a:p>
          <a:p>
            <a:r>
              <a:rPr lang="en-US" dirty="0" smtClean="0"/>
              <a:t>Project 1 is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5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Website:</a:t>
            </a:r>
          </a:p>
          <a:p>
            <a:pPr lvl="1"/>
            <a:r>
              <a:rPr lang="en-US" dirty="0">
                <a:hlinkClick r:id="rId2"/>
              </a:rPr>
              <a:t>http://rutumulkar.com/cs5100/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Piazza: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://piazza.com/northeastern/fall2016/cs5100/</a:t>
            </a:r>
            <a:r>
              <a:rPr lang="en-US" dirty="0" smtClean="0">
                <a:hlinkClick r:id="rId2"/>
              </a:rPr>
              <a:t>home</a:t>
            </a:r>
            <a:endParaRPr lang="en-US" dirty="0"/>
          </a:p>
          <a:p>
            <a:r>
              <a:rPr lang="en-US" dirty="0" err="1" smtClean="0"/>
              <a:t>Gradescope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gradescope.com</a:t>
            </a:r>
            <a:r>
              <a:rPr lang="en-US" dirty="0">
                <a:hlinkClick r:id="rId3"/>
              </a:rPr>
              <a:t>/courses/3703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3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A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2637</Words>
  <Application>Microsoft Macintosh PowerPoint</Application>
  <PresentationFormat>On-screen Show (4:3)</PresentationFormat>
  <Paragraphs>722</Paragraphs>
  <Slides>79</Slides>
  <Notes>11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AI Theme</vt:lpstr>
      <vt:lpstr>Foundations of Artificial Intelligence Fall 2016</vt:lpstr>
      <vt:lpstr>Instruction Team</vt:lpstr>
      <vt:lpstr>Course Textbook</vt:lpstr>
      <vt:lpstr>Grading</vt:lpstr>
      <vt:lpstr>Class Participation</vt:lpstr>
      <vt:lpstr>In Class Assignments</vt:lpstr>
      <vt:lpstr>Collaboration vs Cheating</vt:lpstr>
      <vt:lpstr>Links</vt:lpstr>
      <vt:lpstr>Questions?</vt:lpstr>
      <vt:lpstr>Introduction</vt:lpstr>
      <vt:lpstr>Why are you in this class?</vt:lpstr>
      <vt:lpstr>PowerPoint Presentation</vt:lpstr>
      <vt:lpstr>Gesture Recognition</vt:lpstr>
      <vt:lpstr>Personalized Advertisement</vt:lpstr>
      <vt:lpstr>Personalized Advertisement</vt:lpstr>
      <vt:lpstr>Machine Translation</vt:lpstr>
      <vt:lpstr>Translation within your Ear</vt:lpstr>
      <vt:lpstr>Facial Recognition</vt:lpstr>
      <vt:lpstr>Digital Assistants</vt:lpstr>
      <vt:lpstr>Question Answering</vt:lpstr>
      <vt:lpstr>Object Identification</vt:lpstr>
      <vt:lpstr>House cleaning (Roomba) </vt:lpstr>
      <vt:lpstr>Other Areas</vt:lpstr>
      <vt:lpstr>Subfields of Artificial Intelligence</vt:lpstr>
      <vt:lpstr>Outline for the Course</vt:lpstr>
      <vt:lpstr>Questions?</vt:lpstr>
      <vt:lpstr>Agents</vt:lpstr>
      <vt:lpstr>What is an Agent?</vt:lpstr>
      <vt:lpstr>Agents</vt:lpstr>
      <vt:lpstr>Agent Examples: iRobot Roomba</vt:lpstr>
      <vt:lpstr>Agent Examples</vt:lpstr>
      <vt:lpstr>Agent Examples</vt:lpstr>
      <vt:lpstr>Pacman</vt:lpstr>
      <vt:lpstr>Rational Agents</vt:lpstr>
      <vt:lpstr>Designing Rational Agents</vt:lpstr>
      <vt:lpstr>Types of Environments</vt:lpstr>
      <vt:lpstr>Types of Agents</vt:lpstr>
      <vt:lpstr>Search</vt:lpstr>
      <vt:lpstr>Search Problems</vt:lpstr>
      <vt:lpstr>Search Problems Are Models</vt:lpstr>
      <vt:lpstr>Example: Traveling in Romania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Quiz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Fringe Strategies</vt:lpstr>
      <vt:lpstr>Search and Models</vt:lpstr>
      <vt:lpstr>Search Gone Wrong?</vt:lpstr>
      <vt:lpstr>Closing Remarks</vt:lpstr>
    </vt:vector>
  </TitlesOfParts>
  <Company>Ticary Solutions,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Artificial Intelligence Fall 2016</dc:title>
  <dc:creator>Rutu Mulkar-Mehta</dc:creator>
  <cp:lastModifiedBy>Rutu Mulkar-Mehta</cp:lastModifiedBy>
  <cp:revision>108</cp:revision>
  <dcterms:created xsi:type="dcterms:W3CDTF">2016-07-22T17:48:37Z</dcterms:created>
  <dcterms:modified xsi:type="dcterms:W3CDTF">2016-09-09T00:49:19Z</dcterms:modified>
</cp:coreProperties>
</file>